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zel Corcoran" initials="HC" lastIdx="1" clrIdx="0">
    <p:extLst>
      <p:ext uri="{19B8F6BF-5375-455C-9EA6-DF929625EA0E}">
        <p15:presenceInfo xmlns:p15="http://schemas.microsoft.com/office/powerpoint/2012/main" userId="6578c7d5a57a8c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1"/>
    <p:restoredTop sz="81938"/>
  </p:normalViewPr>
  <p:slideViewPr>
    <p:cSldViewPr snapToGrid="0" snapToObjects="1">
      <p:cViewPr varScale="1">
        <p:scale>
          <a:sx n="92" d="100"/>
          <a:sy n="92" d="100"/>
        </p:scale>
        <p:origin x="192" y="2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9" d="100"/>
          <a:sy n="89" d="100"/>
        </p:scale>
        <p:origin x="384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A2CA2-AADE-6A49-823C-3757DFF32BE0}" type="datetimeFigureOut">
              <a:rPr lang="en-US" smtClean="0"/>
              <a:t>7/26/20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3B9CA-D96C-BF49-8E7B-D34AE097197B}" type="slidenum">
              <a:rPr lang="en-US" smtClean="0"/>
              <a:t>‹#›</a:t>
            </a:fld>
            <a:endParaRPr lang="en-US"/>
          </a:p>
        </p:txBody>
      </p:sp>
    </p:spTree>
    <p:extLst>
      <p:ext uri="{BB962C8B-B14F-4D97-AF65-F5344CB8AC3E}">
        <p14:creationId xmlns:p14="http://schemas.microsoft.com/office/powerpoint/2010/main" val="317861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first approach is about getting public finance for democratic capital.  The critical importance of access to sustainable financing friendly to worker ownership has convinced the Federation that the very best means to do this is to have capital which is owned by the worker co-op movement, as we see in those countries &amp; regions which have the most effective worker co-op development.  In the current economic crisis, it has seemed like a feasible prospect to radically grow the movement-owned Tenacity Works Fund.  </a:t>
            </a:r>
          </a:p>
        </p:txBody>
      </p:sp>
      <p:sp>
        <p:nvSpPr>
          <p:cNvPr id="4" name="Slide Number Placeholder 3"/>
          <p:cNvSpPr>
            <a:spLocks noGrp="1"/>
          </p:cNvSpPr>
          <p:nvPr>
            <p:ph type="sldNum" sz="quarter" idx="5"/>
          </p:nvPr>
        </p:nvSpPr>
        <p:spPr/>
        <p:txBody>
          <a:bodyPr/>
          <a:lstStyle/>
          <a:p>
            <a:fld id="{69B3B9CA-D96C-BF49-8E7B-D34AE097197B}" type="slidenum">
              <a:rPr lang="en-US" smtClean="0"/>
              <a:t>2</a:t>
            </a:fld>
            <a:endParaRPr lang="en-US"/>
          </a:p>
        </p:txBody>
      </p:sp>
    </p:spTree>
    <p:extLst>
      <p:ext uri="{BB962C8B-B14F-4D97-AF65-F5344CB8AC3E}">
        <p14:creationId xmlns:p14="http://schemas.microsoft.com/office/powerpoint/2010/main" val="117370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 would be in every sector which.  We would seek to partner with those who are working in long-term care and home health care, as well as with Indigenous people, Black Canadians and other people of </a:t>
            </a:r>
            <a:r>
              <a:rPr lang="en-US" dirty="0" err="1"/>
              <a:t>colour</a:t>
            </a:r>
            <a:r>
              <a:rPr lang="en-US" dirty="0"/>
              <a:t>, plus young people and women.  </a:t>
            </a:r>
          </a:p>
        </p:txBody>
      </p:sp>
      <p:sp>
        <p:nvSpPr>
          <p:cNvPr id="4" name="Slide Number Placeholder 3"/>
          <p:cNvSpPr>
            <a:spLocks noGrp="1"/>
          </p:cNvSpPr>
          <p:nvPr>
            <p:ph type="sldNum" sz="quarter" idx="5"/>
          </p:nvPr>
        </p:nvSpPr>
        <p:spPr/>
        <p:txBody>
          <a:bodyPr/>
          <a:lstStyle/>
          <a:p>
            <a:fld id="{69B3B9CA-D96C-BF49-8E7B-D34AE097197B}" type="slidenum">
              <a:rPr lang="en-US" smtClean="0"/>
              <a:t>3</a:t>
            </a:fld>
            <a:endParaRPr lang="en-US"/>
          </a:p>
        </p:txBody>
      </p:sp>
    </p:spTree>
    <p:extLst>
      <p:ext uri="{BB962C8B-B14F-4D97-AF65-F5344CB8AC3E}">
        <p14:creationId xmlns:p14="http://schemas.microsoft.com/office/powerpoint/2010/main" val="399332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3B9CA-D96C-BF49-8E7B-D34AE097197B}" type="slidenum">
              <a:rPr lang="en-US" smtClean="0"/>
              <a:t>4</a:t>
            </a:fld>
            <a:endParaRPr lang="en-US"/>
          </a:p>
        </p:txBody>
      </p:sp>
    </p:spTree>
    <p:extLst>
      <p:ext uri="{BB962C8B-B14F-4D97-AF65-F5344CB8AC3E}">
        <p14:creationId xmlns:p14="http://schemas.microsoft.com/office/powerpoint/2010/main" val="2669675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F977A0-2E42-734E-85B0-83336C121364}" type="datetimeFigureOut">
              <a:rPr lang="en-US" smtClean="0"/>
              <a:t>7/26/20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0EAE5-CBDE-454A-AA50-C8EE81E36636}" type="slidenum">
              <a:rPr lang="en-US" smtClean="0"/>
              <a:t>‹#›</a:t>
            </a:fld>
            <a:endParaRPr lang="en-US"/>
          </a:p>
        </p:txBody>
      </p:sp>
    </p:spTree>
    <p:extLst>
      <p:ext uri="{BB962C8B-B14F-4D97-AF65-F5344CB8AC3E}">
        <p14:creationId xmlns:p14="http://schemas.microsoft.com/office/powerpoint/2010/main" val="111663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F977A0-2E42-734E-85B0-83336C121364}" type="datetimeFigureOut">
              <a:rPr lang="en-US" smtClean="0"/>
              <a:t>7/26/20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0EAE5-CBDE-454A-AA50-C8EE81E36636}" type="slidenum">
              <a:rPr lang="en-US" smtClean="0"/>
              <a:t>‹#›</a:t>
            </a:fld>
            <a:endParaRPr lang="en-US"/>
          </a:p>
        </p:txBody>
      </p:sp>
    </p:spTree>
    <p:extLst>
      <p:ext uri="{BB962C8B-B14F-4D97-AF65-F5344CB8AC3E}">
        <p14:creationId xmlns:p14="http://schemas.microsoft.com/office/powerpoint/2010/main" val="317155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A2F977A0-2E42-734E-85B0-83336C121364}" type="datetimeFigureOut">
              <a:rPr lang="en-US" smtClean="0"/>
              <a:t>7/26/20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0EAE5-CBDE-454A-AA50-C8EE81E36636}" type="slidenum">
              <a:rPr lang="en-US" smtClean="0"/>
              <a:t>‹#›</a:t>
            </a:fld>
            <a:endParaRPr lang="en-US"/>
          </a:p>
        </p:txBody>
      </p:sp>
    </p:spTree>
    <p:extLst>
      <p:ext uri="{BB962C8B-B14F-4D97-AF65-F5344CB8AC3E}">
        <p14:creationId xmlns:p14="http://schemas.microsoft.com/office/powerpoint/2010/main" val="1424681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A2F977A0-2E42-734E-85B0-83336C121364}" type="datetimeFigureOut">
              <a:rPr lang="en-US" smtClean="0"/>
              <a:t>7/26/20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10EAE5-CBDE-454A-AA50-C8EE81E36636}" type="slidenum">
              <a:rPr lang="en-US" smtClean="0"/>
              <a:t>‹#›</a:t>
            </a:fld>
            <a:endParaRPr lang="en-US"/>
          </a:p>
        </p:txBody>
      </p:sp>
    </p:spTree>
    <p:extLst>
      <p:ext uri="{BB962C8B-B14F-4D97-AF65-F5344CB8AC3E}">
        <p14:creationId xmlns:p14="http://schemas.microsoft.com/office/powerpoint/2010/main" val="2776049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F977A0-2E42-734E-85B0-83336C121364}" type="datetimeFigureOut">
              <a:rPr lang="en-US" smtClean="0"/>
              <a:t>7/26/20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0EAE5-CBDE-454A-AA50-C8EE81E36636}" type="slidenum">
              <a:rPr lang="en-US" smtClean="0"/>
              <a:t>‹#›</a:t>
            </a:fld>
            <a:endParaRPr lang="en-US"/>
          </a:p>
        </p:txBody>
      </p:sp>
    </p:spTree>
    <p:extLst>
      <p:ext uri="{BB962C8B-B14F-4D97-AF65-F5344CB8AC3E}">
        <p14:creationId xmlns:p14="http://schemas.microsoft.com/office/powerpoint/2010/main" val="1699575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F977A0-2E42-734E-85B0-83336C121364}" type="datetimeFigureOut">
              <a:rPr lang="en-US" smtClean="0"/>
              <a:t>7/26/20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0EAE5-CBDE-454A-AA50-C8EE81E36636}" type="slidenum">
              <a:rPr lang="en-US" smtClean="0"/>
              <a:t>‹#›</a:t>
            </a:fld>
            <a:endParaRPr lang="en-US"/>
          </a:p>
        </p:txBody>
      </p:sp>
    </p:spTree>
    <p:extLst>
      <p:ext uri="{BB962C8B-B14F-4D97-AF65-F5344CB8AC3E}">
        <p14:creationId xmlns:p14="http://schemas.microsoft.com/office/powerpoint/2010/main" val="89494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F977A0-2E42-734E-85B0-83336C121364}" type="datetimeFigureOut">
              <a:rPr lang="en-US" smtClean="0"/>
              <a:t>7/26/20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0EAE5-CBDE-454A-AA50-C8EE81E36636}" type="slidenum">
              <a:rPr lang="en-US" smtClean="0"/>
              <a:t>‹#›</a:t>
            </a:fld>
            <a:endParaRPr lang="en-US"/>
          </a:p>
        </p:txBody>
      </p:sp>
    </p:spTree>
    <p:extLst>
      <p:ext uri="{BB962C8B-B14F-4D97-AF65-F5344CB8AC3E}">
        <p14:creationId xmlns:p14="http://schemas.microsoft.com/office/powerpoint/2010/main" val="307578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F977A0-2E42-734E-85B0-83336C121364}" type="datetimeFigureOut">
              <a:rPr lang="en-US" smtClean="0"/>
              <a:t>7/26/20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0EAE5-CBDE-454A-AA50-C8EE81E36636}" type="slidenum">
              <a:rPr lang="en-US" smtClean="0"/>
              <a:t>‹#›</a:t>
            </a:fld>
            <a:endParaRPr lang="en-US"/>
          </a:p>
        </p:txBody>
      </p:sp>
    </p:spTree>
    <p:extLst>
      <p:ext uri="{BB962C8B-B14F-4D97-AF65-F5344CB8AC3E}">
        <p14:creationId xmlns:p14="http://schemas.microsoft.com/office/powerpoint/2010/main" val="177499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F977A0-2E42-734E-85B0-83336C121364}" type="datetimeFigureOut">
              <a:rPr lang="en-US" smtClean="0"/>
              <a:t>7/26/20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0EAE5-CBDE-454A-AA50-C8EE81E36636}" type="slidenum">
              <a:rPr lang="en-US" smtClean="0"/>
              <a:t>‹#›</a:t>
            </a:fld>
            <a:endParaRPr lang="en-US"/>
          </a:p>
        </p:txBody>
      </p:sp>
    </p:spTree>
    <p:extLst>
      <p:ext uri="{BB962C8B-B14F-4D97-AF65-F5344CB8AC3E}">
        <p14:creationId xmlns:p14="http://schemas.microsoft.com/office/powerpoint/2010/main" val="226465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F977A0-2E42-734E-85B0-83336C121364}" type="datetimeFigureOut">
              <a:rPr lang="en-US" smtClean="0"/>
              <a:t>7/26/20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0EAE5-CBDE-454A-AA50-C8EE81E36636}" type="slidenum">
              <a:rPr lang="en-US" smtClean="0"/>
              <a:t>‹#›</a:t>
            </a:fld>
            <a:endParaRPr lang="en-US"/>
          </a:p>
        </p:txBody>
      </p:sp>
    </p:spTree>
    <p:extLst>
      <p:ext uri="{BB962C8B-B14F-4D97-AF65-F5344CB8AC3E}">
        <p14:creationId xmlns:p14="http://schemas.microsoft.com/office/powerpoint/2010/main" val="273176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F977A0-2E42-734E-85B0-83336C121364}" type="datetimeFigureOut">
              <a:rPr lang="en-US" smtClean="0"/>
              <a:t>7/26/20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10EAE5-CBDE-454A-AA50-C8EE81E36636}" type="slidenum">
              <a:rPr lang="en-US" smtClean="0"/>
              <a:t>‹#›</a:t>
            </a:fld>
            <a:endParaRPr lang="en-US"/>
          </a:p>
        </p:txBody>
      </p:sp>
    </p:spTree>
    <p:extLst>
      <p:ext uri="{BB962C8B-B14F-4D97-AF65-F5344CB8AC3E}">
        <p14:creationId xmlns:p14="http://schemas.microsoft.com/office/powerpoint/2010/main" val="192455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977A0-2E42-734E-85B0-83336C121364}" type="datetimeFigureOut">
              <a:rPr lang="en-US" smtClean="0"/>
              <a:t>7/26/20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10EAE5-CBDE-454A-AA50-C8EE81E36636}" type="slidenum">
              <a:rPr lang="en-US" smtClean="0"/>
              <a:t>‹#›</a:t>
            </a:fld>
            <a:endParaRPr lang="en-US"/>
          </a:p>
        </p:txBody>
      </p:sp>
    </p:spTree>
    <p:extLst>
      <p:ext uri="{BB962C8B-B14F-4D97-AF65-F5344CB8AC3E}">
        <p14:creationId xmlns:p14="http://schemas.microsoft.com/office/powerpoint/2010/main" val="296145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F977A0-2E42-734E-85B0-83336C121364}" type="datetimeFigureOut">
              <a:rPr lang="en-US" smtClean="0"/>
              <a:t>7/26/20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0EAE5-CBDE-454A-AA50-C8EE81E36636}" type="slidenum">
              <a:rPr lang="en-US" smtClean="0"/>
              <a:t>‹#›</a:t>
            </a:fld>
            <a:endParaRPr lang="en-US"/>
          </a:p>
        </p:txBody>
      </p:sp>
    </p:spTree>
    <p:extLst>
      <p:ext uri="{BB962C8B-B14F-4D97-AF65-F5344CB8AC3E}">
        <p14:creationId xmlns:p14="http://schemas.microsoft.com/office/powerpoint/2010/main" val="459261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A2F977A0-2E42-734E-85B0-83336C121364}" type="datetimeFigureOut">
              <a:rPr lang="en-US" smtClean="0"/>
              <a:t>7/26/20</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9F10EAE5-CBDE-454A-AA50-C8EE81E36636}" type="slidenum">
              <a:rPr lang="en-US" smtClean="0"/>
              <a:t>‹#›</a:t>
            </a:fld>
            <a:endParaRPr lang="en-US"/>
          </a:p>
        </p:txBody>
      </p:sp>
    </p:spTree>
    <p:extLst>
      <p:ext uri="{BB962C8B-B14F-4D97-AF65-F5344CB8AC3E}">
        <p14:creationId xmlns:p14="http://schemas.microsoft.com/office/powerpoint/2010/main" val="2716020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A2F977A0-2E42-734E-85B0-83336C121364}" type="datetimeFigureOut">
              <a:rPr lang="en-US" smtClean="0"/>
              <a:t>7/26/20</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9F10EAE5-CBDE-454A-AA50-C8EE81E36636}" type="slidenum">
              <a:rPr lang="en-US" smtClean="0"/>
              <a:t>‹#›</a:t>
            </a:fld>
            <a:endParaRPr lang="en-US"/>
          </a:p>
        </p:txBody>
      </p:sp>
    </p:spTree>
    <p:extLst>
      <p:ext uri="{BB962C8B-B14F-4D97-AF65-F5344CB8AC3E}">
        <p14:creationId xmlns:p14="http://schemas.microsoft.com/office/powerpoint/2010/main" val="29398805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6E72-E1AA-FD43-9B20-50C944F58535}"/>
              </a:ext>
            </a:extLst>
          </p:cNvPr>
          <p:cNvSpPr>
            <a:spLocks noGrp="1"/>
          </p:cNvSpPr>
          <p:nvPr>
            <p:ph type="ctrTitle"/>
          </p:nvPr>
        </p:nvSpPr>
        <p:spPr/>
        <p:txBody>
          <a:bodyPr/>
          <a:lstStyle/>
          <a:p>
            <a:pPr algn="ctr"/>
            <a:r>
              <a:rPr lang="en-US" b="1" dirty="0"/>
              <a:t>CWCF’s Public Policy Proposals</a:t>
            </a:r>
            <a:br>
              <a:rPr lang="en-US" b="1" dirty="0"/>
            </a:br>
            <a:r>
              <a:rPr lang="en-US" sz="2400" b="1" dirty="0"/>
              <a:t>by Hazel Corcoran, Executive Director</a:t>
            </a:r>
          </a:p>
        </p:txBody>
      </p:sp>
      <p:sp>
        <p:nvSpPr>
          <p:cNvPr id="3" name="Subtitle 2">
            <a:extLst>
              <a:ext uri="{FF2B5EF4-FFF2-40B4-BE49-F238E27FC236}">
                <a16:creationId xmlns:a16="http://schemas.microsoft.com/office/drawing/2014/main" id="{2912A72C-B3E9-CF4B-A91A-E80610390378}"/>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48207734-3A44-294F-BDE5-6EBFAC4796EB}"/>
              </a:ext>
            </a:extLst>
          </p:cNvPr>
          <p:cNvPicPr>
            <a:picLocks noChangeAspect="1"/>
          </p:cNvPicPr>
          <p:nvPr/>
        </p:nvPicPr>
        <p:blipFill>
          <a:blip r:embed="rId2"/>
          <a:stretch>
            <a:fillRect/>
          </a:stretch>
        </p:blipFill>
        <p:spPr>
          <a:xfrm>
            <a:off x="3761921" y="5157021"/>
            <a:ext cx="4864100" cy="1117600"/>
          </a:xfrm>
          <a:prstGeom prst="rect">
            <a:avLst/>
          </a:prstGeom>
        </p:spPr>
      </p:pic>
    </p:spTree>
    <p:extLst>
      <p:ext uri="{BB962C8B-B14F-4D97-AF65-F5344CB8AC3E}">
        <p14:creationId xmlns:p14="http://schemas.microsoft.com/office/powerpoint/2010/main" val="53858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912B-248D-4C4B-A541-63CC07D9F395}"/>
              </a:ext>
            </a:extLst>
          </p:cNvPr>
          <p:cNvSpPr>
            <a:spLocks noGrp="1"/>
          </p:cNvSpPr>
          <p:nvPr>
            <p:ph type="title"/>
          </p:nvPr>
        </p:nvSpPr>
        <p:spPr>
          <a:xfrm>
            <a:off x="435429" y="436302"/>
            <a:ext cx="10571998" cy="970450"/>
          </a:xfrm>
        </p:spPr>
        <p:txBody>
          <a:bodyPr/>
          <a:lstStyle/>
          <a:p>
            <a:r>
              <a:rPr lang="en-US" sz="1800" dirty="0"/>
              <a:t>Building Community Resiliency:  A Proposal to Maintain Job and Businesses through Worker Co-operatives</a:t>
            </a:r>
          </a:p>
        </p:txBody>
      </p:sp>
      <p:pic>
        <p:nvPicPr>
          <p:cNvPr id="5" name="Content Placeholder 4">
            <a:extLst>
              <a:ext uri="{FF2B5EF4-FFF2-40B4-BE49-F238E27FC236}">
                <a16:creationId xmlns:a16="http://schemas.microsoft.com/office/drawing/2014/main" id="{BAB2E61D-C47A-D145-A5CB-9362C4544E11}"/>
              </a:ext>
            </a:extLst>
          </p:cNvPr>
          <p:cNvPicPr>
            <a:picLocks noGrp="1" noChangeAspect="1"/>
          </p:cNvPicPr>
          <p:nvPr>
            <p:ph idx="1"/>
          </p:nvPr>
        </p:nvPicPr>
        <p:blipFill>
          <a:blip r:embed="rId3"/>
          <a:stretch>
            <a:fillRect/>
          </a:stretch>
        </p:blipFill>
        <p:spPr>
          <a:xfrm>
            <a:off x="6564576" y="3166869"/>
            <a:ext cx="5480069" cy="3254829"/>
          </a:xfrm>
        </p:spPr>
      </p:pic>
      <p:sp>
        <p:nvSpPr>
          <p:cNvPr id="7" name="TextBox 6">
            <a:extLst>
              <a:ext uri="{FF2B5EF4-FFF2-40B4-BE49-F238E27FC236}">
                <a16:creationId xmlns:a16="http://schemas.microsoft.com/office/drawing/2014/main" id="{EFA19A71-A032-2040-8ACC-470FA884559F}"/>
              </a:ext>
            </a:extLst>
          </p:cNvPr>
          <p:cNvSpPr txBox="1"/>
          <p:nvPr/>
        </p:nvSpPr>
        <p:spPr>
          <a:xfrm>
            <a:off x="435428" y="2569029"/>
            <a:ext cx="5747657" cy="2308324"/>
          </a:xfrm>
          <a:prstGeom prst="rect">
            <a:avLst/>
          </a:prstGeom>
          <a:noFill/>
        </p:spPr>
        <p:txBody>
          <a:bodyPr wrap="square" rtlCol="0">
            <a:spAutoFit/>
          </a:bodyPr>
          <a:lstStyle/>
          <a:p>
            <a:r>
              <a:rPr lang="en-CA" dirty="0"/>
              <a:t>CWCF seeks investments from the Government of Canada for the following: </a:t>
            </a:r>
          </a:p>
          <a:p>
            <a:endParaRPr lang="en-CA" dirty="0"/>
          </a:p>
          <a:p>
            <a:endParaRPr lang="en-CA" dirty="0"/>
          </a:p>
          <a:p>
            <a:r>
              <a:rPr lang="en-CA" dirty="0"/>
              <a:t>1)  Dedicated long-term capital for the development of Worker Co-operatives, in the Federation’s </a:t>
            </a:r>
            <a:r>
              <a:rPr lang="en-CA" i="1" dirty="0"/>
              <a:t>Tenacity Works Fund</a:t>
            </a:r>
            <a:r>
              <a:rPr lang="en-CA" dirty="0"/>
              <a:t>.   ($70 million)</a:t>
            </a:r>
          </a:p>
          <a:p>
            <a:endParaRPr lang="en-US" dirty="0"/>
          </a:p>
        </p:txBody>
      </p:sp>
      <p:sp>
        <p:nvSpPr>
          <p:cNvPr id="3" name="TextBox 2">
            <a:extLst>
              <a:ext uri="{FF2B5EF4-FFF2-40B4-BE49-F238E27FC236}">
                <a16:creationId xmlns:a16="http://schemas.microsoft.com/office/drawing/2014/main" id="{2BE2D5E3-E685-5946-A534-C0ABB6370ACF}"/>
              </a:ext>
            </a:extLst>
          </p:cNvPr>
          <p:cNvSpPr txBox="1"/>
          <p:nvPr/>
        </p:nvSpPr>
        <p:spPr>
          <a:xfrm>
            <a:off x="7395882" y="6421698"/>
            <a:ext cx="4087906" cy="369332"/>
          </a:xfrm>
          <a:prstGeom prst="rect">
            <a:avLst/>
          </a:prstGeom>
          <a:noFill/>
        </p:spPr>
        <p:txBody>
          <a:bodyPr wrap="square" rtlCol="0">
            <a:spAutoFit/>
          </a:bodyPr>
          <a:lstStyle/>
          <a:p>
            <a:r>
              <a:rPr lang="en-US" dirty="0"/>
              <a:t>Multicultural Health Brokers Co-op</a:t>
            </a:r>
          </a:p>
        </p:txBody>
      </p:sp>
    </p:spTree>
    <p:extLst>
      <p:ext uri="{BB962C8B-B14F-4D97-AF65-F5344CB8AC3E}">
        <p14:creationId xmlns:p14="http://schemas.microsoft.com/office/powerpoint/2010/main" val="317363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DBD3-DF09-E049-B27E-004436FFD0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D199F1-094D-044C-B04A-C71E4E6ABCBC}"/>
              </a:ext>
            </a:extLst>
          </p:cNvPr>
          <p:cNvSpPr>
            <a:spLocks noGrp="1"/>
          </p:cNvSpPr>
          <p:nvPr>
            <p:ph idx="1"/>
          </p:nvPr>
        </p:nvSpPr>
        <p:spPr>
          <a:xfrm>
            <a:off x="818712" y="2222287"/>
            <a:ext cx="4909735" cy="3636511"/>
          </a:xfrm>
        </p:spPr>
        <p:txBody>
          <a:bodyPr/>
          <a:lstStyle/>
          <a:p>
            <a:pPr lvl="0"/>
            <a:endParaRPr lang="en-CA" dirty="0"/>
          </a:p>
          <a:p>
            <a:pPr lvl="0">
              <a:buAutoNum type="arabicParenR" startAt="2"/>
            </a:pPr>
            <a:r>
              <a:rPr lang="en-CA" dirty="0"/>
              <a:t>Funding to support conversions of small and medium-sized enterprises (SMEs) to Worker Co-operatives as an effective business succession strategy. ($19 million for technical assistance)</a:t>
            </a:r>
          </a:p>
          <a:p>
            <a:pPr lvl="0">
              <a:buAutoNum type="arabicParenR" startAt="2"/>
            </a:pPr>
            <a:r>
              <a:rPr lang="en-CA" dirty="0"/>
              <a:t>Funding for the promotion of the program.  ($2 million to support promotional strategies).  </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3D04F291-6D8B-5240-B265-B3B31800B748}"/>
              </a:ext>
            </a:extLst>
          </p:cNvPr>
          <p:cNvPicPr>
            <a:picLocks noChangeAspect="1"/>
          </p:cNvPicPr>
          <p:nvPr/>
        </p:nvPicPr>
        <p:blipFill>
          <a:blip r:embed="rId3"/>
          <a:stretch>
            <a:fillRect/>
          </a:stretch>
        </p:blipFill>
        <p:spPr>
          <a:xfrm>
            <a:off x="6363073" y="2585197"/>
            <a:ext cx="5688607" cy="3465979"/>
          </a:xfrm>
          <a:prstGeom prst="rect">
            <a:avLst/>
          </a:prstGeom>
        </p:spPr>
      </p:pic>
      <p:sp>
        <p:nvSpPr>
          <p:cNvPr id="6" name="TextBox 5">
            <a:extLst>
              <a:ext uri="{FF2B5EF4-FFF2-40B4-BE49-F238E27FC236}">
                <a16:creationId xmlns:a16="http://schemas.microsoft.com/office/drawing/2014/main" id="{36BD9EDB-FED4-554F-8CC3-6BF4A4AA177F}"/>
              </a:ext>
            </a:extLst>
          </p:cNvPr>
          <p:cNvSpPr txBox="1"/>
          <p:nvPr/>
        </p:nvSpPr>
        <p:spPr>
          <a:xfrm>
            <a:off x="7422778" y="6104966"/>
            <a:ext cx="3752950" cy="369332"/>
          </a:xfrm>
          <a:prstGeom prst="rect">
            <a:avLst/>
          </a:prstGeom>
          <a:noFill/>
        </p:spPr>
        <p:txBody>
          <a:bodyPr wrap="none" rtlCol="0">
            <a:spAutoFit/>
          </a:bodyPr>
          <a:lstStyle/>
          <a:p>
            <a:r>
              <a:rPr lang="en-US" dirty="0"/>
              <a:t>Shift Delivery Co-op, Vancouver</a:t>
            </a:r>
          </a:p>
        </p:txBody>
      </p:sp>
    </p:spTree>
    <p:extLst>
      <p:ext uri="{BB962C8B-B14F-4D97-AF65-F5344CB8AC3E}">
        <p14:creationId xmlns:p14="http://schemas.microsoft.com/office/powerpoint/2010/main" val="292025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2C80-7FAE-164E-9C23-1E389F9B708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5F3B9AD-9ECE-EC41-A905-0341656F2345}"/>
              </a:ext>
            </a:extLst>
          </p:cNvPr>
          <p:cNvSpPr>
            <a:spLocks noGrp="1"/>
          </p:cNvSpPr>
          <p:nvPr>
            <p:ph idx="1"/>
          </p:nvPr>
        </p:nvSpPr>
        <p:spPr>
          <a:xfrm>
            <a:off x="536324" y="1953346"/>
            <a:ext cx="4492876" cy="3636511"/>
          </a:xfrm>
        </p:spPr>
        <p:txBody>
          <a:bodyPr/>
          <a:lstStyle/>
          <a:p>
            <a:pPr marL="0" indent="0">
              <a:buNone/>
            </a:pPr>
            <a:r>
              <a:rPr lang="en-US" dirty="0"/>
              <a:t>4) Providing fair tax treatment for co-operatives which have indivisible reserves or permanent co-op capital.  Any surplus placed into an indivisible reserve should be exempt from corporate tax.  </a:t>
            </a:r>
          </a:p>
        </p:txBody>
      </p:sp>
      <p:pic>
        <p:nvPicPr>
          <p:cNvPr id="5" name="Picture 4">
            <a:extLst>
              <a:ext uri="{FF2B5EF4-FFF2-40B4-BE49-F238E27FC236}">
                <a16:creationId xmlns:a16="http://schemas.microsoft.com/office/drawing/2014/main" id="{478836A1-1A4E-9646-991E-97982F64048C}"/>
              </a:ext>
            </a:extLst>
          </p:cNvPr>
          <p:cNvPicPr>
            <a:picLocks noChangeAspect="1"/>
          </p:cNvPicPr>
          <p:nvPr/>
        </p:nvPicPr>
        <p:blipFill>
          <a:blip r:embed="rId3"/>
          <a:stretch>
            <a:fillRect/>
          </a:stretch>
        </p:blipFill>
        <p:spPr>
          <a:xfrm>
            <a:off x="5136776" y="3381582"/>
            <a:ext cx="6928488" cy="3102162"/>
          </a:xfrm>
          <a:prstGeom prst="rect">
            <a:avLst/>
          </a:prstGeom>
        </p:spPr>
      </p:pic>
      <p:sp>
        <p:nvSpPr>
          <p:cNvPr id="6" name="TextBox 5">
            <a:extLst>
              <a:ext uri="{FF2B5EF4-FFF2-40B4-BE49-F238E27FC236}">
                <a16:creationId xmlns:a16="http://schemas.microsoft.com/office/drawing/2014/main" id="{560D1BF9-6333-664A-B800-59CD91F33CBD}"/>
              </a:ext>
            </a:extLst>
          </p:cNvPr>
          <p:cNvSpPr txBox="1"/>
          <p:nvPr/>
        </p:nvSpPr>
        <p:spPr>
          <a:xfrm>
            <a:off x="6999459" y="6437141"/>
            <a:ext cx="3203121" cy="369332"/>
          </a:xfrm>
          <a:prstGeom prst="rect">
            <a:avLst/>
          </a:prstGeom>
          <a:noFill/>
        </p:spPr>
        <p:txBody>
          <a:bodyPr wrap="none" rtlCol="0">
            <a:spAutoFit/>
          </a:bodyPr>
          <a:lstStyle/>
          <a:p>
            <a:r>
              <a:rPr lang="en-US" dirty="0"/>
              <a:t>Woodshop Workers’ Co-op</a:t>
            </a:r>
          </a:p>
        </p:txBody>
      </p:sp>
      <p:sp>
        <p:nvSpPr>
          <p:cNvPr id="7" name="TextBox 6">
            <a:extLst>
              <a:ext uri="{FF2B5EF4-FFF2-40B4-BE49-F238E27FC236}">
                <a16:creationId xmlns:a16="http://schemas.microsoft.com/office/drawing/2014/main" id="{21CFA036-451F-AF4F-BFCB-C65B1660A78E}"/>
              </a:ext>
            </a:extLst>
          </p:cNvPr>
          <p:cNvSpPr txBox="1"/>
          <p:nvPr/>
        </p:nvSpPr>
        <p:spPr>
          <a:xfrm>
            <a:off x="536324" y="2559730"/>
            <a:ext cx="9724137" cy="369332"/>
          </a:xfrm>
          <a:prstGeom prst="rect">
            <a:avLst/>
          </a:prstGeom>
          <a:noFill/>
        </p:spPr>
        <p:txBody>
          <a:bodyPr wrap="none" rtlCol="0">
            <a:spAutoFit/>
          </a:bodyPr>
          <a:lstStyle/>
          <a:p>
            <a:r>
              <a:rPr lang="en-US" dirty="0"/>
              <a:t>In addition, CWCF seeks the following change to the taxation system (among others):</a:t>
            </a:r>
          </a:p>
        </p:txBody>
      </p:sp>
    </p:spTree>
    <p:extLst>
      <p:ext uri="{BB962C8B-B14F-4D97-AF65-F5344CB8AC3E}">
        <p14:creationId xmlns:p14="http://schemas.microsoft.com/office/powerpoint/2010/main" val="38120552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{AFBFCD90-762D-9544-AB45-2BF6A3B022E3}tf10001060</Template>
  <TotalTime>1456</TotalTime>
  <Words>304</Words>
  <Application>Microsoft Macintosh PowerPoint</Application>
  <PresentationFormat>Widescreen</PresentationFormat>
  <Paragraphs>20</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Century Gothic</vt:lpstr>
      <vt:lpstr>Wingdings 2</vt:lpstr>
      <vt:lpstr>Quotable</vt:lpstr>
      <vt:lpstr>CWCF’s Public Policy Proposals by Hazel Corcoran, Executive Director</vt:lpstr>
      <vt:lpstr>Building Community Resiliency:  A Proposal to Maintain Job and Businesses through Worker Co-operatives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Hazel Corcoran</dc:creator>
  <cp:lastModifiedBy>Hazel Corcoran</cp:lastModifiedBy>
  <cp:revision>18</cp:revision>
  <dcterms:created xsi:type="dcterms:W3CDTF">2020-07-25T04:09:38Z</dcterms:created>
  <dcterms:modified xsi:type="dcterms:W3CDTF">2020-07-27T16:53:36Z</dcterms:modified>
</cp:coreProperties>
</file>